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74" r:id="rId2"/>
  </p:sldMasterIdLst>
  <p:notesMasterIdLst>
    <p:notesMasterId r:id="rId31"/>
  </p:notesMasterIdLst>
  <p:handoutMasterIdLst>
    <p:handoutMasterId r:id="rId32"/>
  </p:handoutMasterIdLst>
  <p:sldIdLst>
    <p:sldId id="256" r:id="rId3"/>
    <p:sldId id="257" r:id="rId4"/>
    <p:sldId id="288" r:id="rId5"/>
    <p:sldId id="285" r:id="rId6"/>
    <p:sldId id="258" r:id="rId7"/>
    <p:sldId id="263" r:id="rId8"/>
    <p:sldId id="274" r:id="rId9"/>
    <p:sldId id="287" r:id="rId10"/>
    <p:sldId id="266" r:id="rId11"/>
    <p:sldId id="283" r:id="rId12"/>
    <p:sldId id="284" r:id="rId13"/>
    <p:sldId id="281" r:id="rId14"/>
    <p:sldId id="282" r:id="rId15"/>
    <p:sldId id="286" r:id="rId16"/>
    <p:sldId id="267" r:id="rId17"/>
    <p:sldId id="280" r:id="rId18"/>
    <p:sldId id="278" r:id="rId19"/>
    <p:sldId id="279" r:id="rId20"/>
    <p:sldId id="260" r:id="rId21"/>
    <p:sldId id="269" r:id="rId22"/>
    <p:sldId id="268" r:id="rId23"/>
    <p:sldId id="261" r:id="rId24"/>
    <p:sldId id="270" r:id="rId25"/>
    <p:sldId id="275" r:id="rId26"/>
    <p:sldId id="262" r:id="rId27"/>
    <p:sldId id="273" r:id="rId28"/>
    <p:sldId id="276" r:id="rId29"/>
    <p:sldId id="277" r:id="rId30"/>
  </p:sldIdLst>
  <p:sldSz cx="12192000" cy="6858000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364" autoAdjust="0"/>
  </p:normalViewPr>
  <p:slideViewPr>
    <p:cSldViewPr>
      <p:cViewPr varScale="1">
        <p:scale>
          <a:sx n="61" d="100"/>
          <a:sy n="61" d="100"/>
        </p:scale>
        <p:origin x="102" y="-966"/>
      </p:cViewPr>
      <p:guideLst/>
    </p:cSldViewPr>
  </p:slideViewPr>
  <p:outlineViewPr>
    <p:cViewPr>
      <p:scale>
        <a:sx n="33" d="100"/>
        <a:sy n="33" d="100"/>
      </p:scale>
      <p:origin x="0" y="-1417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8B82F-D51B-4969-BE5C-DBA07B674D87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958C6-6FF4-477F-B0D1-6D5A751537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3550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80BEE6-AB64-43A7-BC12-9FF7A40827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127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6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796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9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798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517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921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301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593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1787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1327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808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42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2515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0050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91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113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756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00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80BEE6-AB64-43A7-BC12-9FF7A408279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92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19" y="242888"/>
            <a:ext cx="8078688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267" y="1628776"/>
            <a:ext cx="48979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4434" y="1628776"/>
            <a:ext cx="48979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8518" y="6245225"/>
            <a:ext cx="7488767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  <a:endParaRPr lang="it-IT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45183E-E0AD-4CE2-810C-7951BBCB9A4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77"/>
          <a:stretch/>
        </p:blipFill>
        <p:spPr>
          <a:xfrm>
            <a:off x="1609381" y="138350"/>
            <a:ext cx="1463388" cy="124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7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13632-3075-4DD7-B5AF-B61FE73B51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86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71531" y="3789040"/>
            <a:ext cx="5568619" cy="2160240"/>
          </a:xfrm>
        </p:spPr>
        <p:txBody>
          <a:bodyPr anchor="t"/>
          <a:lstStyle>
            <a:lvl1pPr algn="l">
              <a:defRPr sz="4000" b="1" cap="all">
                <a:solidFill>
                  <a:srgbClr val="FF0000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865031" y="813112"/>
            <a:ext cx="5575119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Animazione </a:t>
            </a:r>
            <a:b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 vita di carità </a:t>
            </a:r>
          </a:p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nelle/delle comunità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967541" y="6346344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76C2-573C-4F47-8C84-62A280F82A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7" name="Picture 8" descr="titolo_urbaniana_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27914" y="15976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sellaDiTesto 13"/>
          <p:cNvSpPr txBox="1"/>
          <p:nvPr userDrawn="1"/>
        </p:nvSpPr>
        <p:spPr>
          <a:xfrm>
            <a:off x="47328" y="3212977"/>
            <a:ext cx="1344149" cy="27238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1200" b="1" dirty="0" smtClean="0"/>
              <a:t>1. Scelte</a:t>
            </a:r>
          </a:p>
          <a:p>
            <a:pPr marL="0" indent="0">
              <a:buNone/>
            </a:pPr>
            <a:r>
              <a:rPr lang="it-IT" sz="1200" b="1" dirty="0" smtClean="0"/>
              <a:t>2. Receptio: evoluzione e/o involuzione?</a:t>
            </a:r>
          </a:p>
          <a:p>
            <a:pPr marL="0" indent="0">
              <a:buNone/>
            </a:pPr>
            <a:r>
              <a:rPr lang="it-IT" sz="1200" b="1" dirty="0" smtClean="0"/>
              <a:t>3. Temi missiologico-missionari</a:t>
            </a:r>
          </a:p>
          <a:p>
            <a:pPr marL="257175" lvl="1" indent="-57150">
              <a:buNone/>
            </a:pPr>
            <a:r>
              <a:rPr lang="it-IT" sz="1100" b="1" dirty="0" smtClean="0"/>
              <a:t>Il soggetto</a:t>
            </a:r>
          </a:p>
          <a:p>
            <a:pPr marL="257175" lvl="1" indent="-57150">
              <a:buNone/>
            </a:pPr>
            <a:r>
              <a:rPr lang="it-IT" sz="1100" b="1" dirty="0" smtClean="0"/>
              <a:t>I mandati</a:t>
            </a:r>
          </a:p>
          <a:p>
            <a:pPr marL="257175" lvl="1" indent="-57150">
              <a:buNone/>
            </a:pPr>
            <a:r>
              <a:rPr lang="it-IT" sz="1100" b="1" dirty="0" smtClean="0"/>
              <a:t>I contesti</a:t>
            </a:r>
          </a:p>
          <a:p>
            <a:pPr marL="257175" lvl="1" indent="-57150">
              <a:buNone/>
            </a:pPr>
            <a:r>
              <a:rPr lang="it-IT" sz="1100" b="1" dirty="0" smtClean="0"/>
              <a:t>Le vie</a:t>
            </a:r>
          </a:p>
          <a:p>
            <a:pPr marL="257175" lvl="1" indent="-57150">
              <a:buNone/>
            </a:pPr>
            <a:r>
              <a:rPr lang="it-IT" sz="1100" b="1" dirty="0" smtClean="0"/>
              <a:t>Le azioni</a:t>
            </a:r>
          </a:p>
          <a:p>
            <a:pPr marL="0" indent="0">
              <a:buNone/>
            </a:pPr>
            <a:r>
              <a:rPr lang="it-IT" sz="1200" b="1" dirty="0" smtClean="0"/>
              <a:t>4. Scenari per i CMD</a:t>
            </a:r>
          </a:p>
          <a:p>
            <a:r>
              <a:rPr lang="it-IT" sz="800" dirty="0"/>
              <a:t>	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692"/>
          <a:stretch/>
        </p:blipFill>
        <p:spPr>
          <a:xfrm>
            <a:off x="7320136" y="1957471"/>
            <a:ext cx="4037384" cy="22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943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645718" y="1600201"/>
            <a:ext cx="473831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816080" y="1600201"/>
            <a:ext cx="476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4ECB-BD08-4A8B-A426-4B63460EDEC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10" name="Picture 8" descr="titolo_urbaniana_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27914" y="15976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007768" y="260648"/>
            <a:ext cx="7552685" cy="1143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>
            <a:lvl1pPr algn="r">
              <a:defRPr sz="3200">
                <a:solidFill>
                  <a:schemeClr val="accent4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08379"/>
            <a:ext cx="1463388" cy="1247538"/>
          </a:xfrm>
          <a:prstGeom prst="rect">
            <a:avLst/>
          </a:prstGeom>
        </p:spPr>
      </p:pic>
      <p:sp>
        <p:nvSpPr>
          <p:cNvPr id="14" name="CasellaDiTesto 13"/>
          <p:cNvSpPr txBox="1"/>
          <p:nvPr userDrawn="1"/>
        </p:nvSpPr>
        <p:spPr>
          <a:xfrm>
            <a:off x="47328" y="3212977"/>
            <a:ext cx="1344149" cy="30008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it-IT" sz="900" dirty="0" smtClean="0"/>
              <a:t>1. Indagine sulle rappresentazioni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Comprensione del disagio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I nuovi contesti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Punti di indagine</a:t>
            </a:r>
          </a:p>
          <a:p>
            <a:pPr marL="0" indent="0">
              <a:buFont typeface="+mj-lt"/>
              <a:buNone/>
            </a:pPr>
            <a:r>
              <a:rPr lang="it-IT" sz="900" dirty="0" smtClean="0"/>
              <a:t>2. Le dimensioni della animazione della carità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animazione della «carità»: chiarimenti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animazione della «carità»: scopi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comunicativa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formativa 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organizzativa</a:t>
            </a:r>
          </a:p>
        </p:txBody>
      </p:sp>
    </p:spTree>
    <p:extLst>
      <p:ext uri="{BB962C8B-B14F-4D97-AF65-F5344CB8AC3E}">
        <p14:creationId xmlns:p14="http://schemas.microsoft.com/office/powerpoint/2010/main" val="3673333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32F8D-9BA8-4DA8-ACD9-1ACAF01C94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5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0158D-F833-4BE8-B033-77900BEDB5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441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92CE9-8858-47F0-ACF3-0578412FE4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146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4CC3-419D-40CD-8FC3-AA466C9AD0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384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D028-831B-45FF-B712-EEDF6EBCAA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359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1D7D7-4D88-49C5-8701-206BE97E45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628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02AA2-5041-4A61-BBE3-B326C6C4B5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95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791744" y="260648"/>
            <a:ext cx="7768709" cy="1143000"/>
          </a:xfr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>
            <a:lvl1pPr algn="r">
              <a:defRPr sz="3200">
                <a:solidFill>
                  <a:schemeClr val="accent2"/>
                </a:solidFill>
                <a:latin typeface="Britannic Bold" panose="020B0903060703020204" pitchFamily="34" charset="0"/>
              </a:defRPr>
            </a:lvl1pPr>
          </a:lstStyle>
          <a:p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5520" y="1628776"/>
            <a:ext cx="9806880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775519" y="6245225"/>
            <a:ext cx="700864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www.lucianomeddi.eu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34F4-02C1-410C-953D-B77F6D94B6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CasellaDiTesto 5"/>
          <p:cNvSpPr txBox="1"/>
          <p:nvPr userDrawn="1"/>
        </p:nvSpPr>
        <p:spPr>
          <a:xfrm>
            <a:off x="47328" y="3212977"/>
            <a:ext cx="1344149" cy="30008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it-IT" sz="900" dirty="0" smtClean="0"/>
              <a:t>1. Indagine sulle rappresentazioni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Comprensione del disagio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I nuovi contesti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Punti di indagine</a:t>
            </a:r>
          </a:p>
          <a:p>
            <a:pPr marL="0" indent="0">
              <a:buFont typeface="+mj-lt"/>
              <a:buNone/>
            </a:pPr>
            <a:r>
              <a:rPr lang="it-IT" sz="900" dirty="0" smtClean="0"/>
              <a:t>2. Le dimensioni della animazione della carità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animazione della «carità»: chiarimenti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animazione della «carità»: scopi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comunicativa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formativa 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organizzativa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18"/>
          <a:stretch/>
        </p:blipFill>
        <p:spPr>
          <a:xfrm>
            <a:off x="1919536" y="208379"/>
            <a:ext cx="1463388" cy="119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6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6CA9E-4E5B-4846-8694-32235A9DE9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11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6033F-B401-4DB2-B2F4-F363BEBAC6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46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E8DCF-8673-4996-98EC-6093014BA4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24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D236E-DB55-4C29-AAE4-7E5C46AB12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00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80577-78A6-4880-B15C-CBBEC16053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3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22901" y="6237288"/>
            <a:ext cx="4138084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0684-004B-482C-A6C3-7A166EA9D5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21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71531" y="3789040"/>
            <a:ext cx="5568619" cy="2160240"/>
          </a:xfrm>
        </p:spPr>
        <p:txBody>
          <a:bodyPr anchor="t"/>
          <a:lstStyle>
            <a:lvl1pPr algn="l">
              <a:defRPr sz="4000" b="1" cap="all">
                <a:solidFill>
                  <a:srgbClr val="FF0000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865031" y="813112"/>
            <a:ext cx="5575119" cy="1500187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Animazione </a:t>
            </a:r>
            <a:b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 vita di carità </a:t>
            </a:r>
          </a:p>
          <a:p>
            <a:pPr lvl="0"/>
            <a:r>
              <a:rPr lang="it-IT" sz="28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nelle/delle comunità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967541" y="6346344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76C2-573C-4F47-8C84-62A280F82A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7" name="Picture 8" descr="titolo_urbaniana_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27914" y="15976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01"/>
          <a:stretch/>
        </p:blipFill>
        <p:spPr>
          <a:xfrm>
            <a:off x="6246471" y="1554948"/>
            <a:ext cx="5945529" cy="3365512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47328" y="3212977"/>
            <a:ext cx="1344149" cy="30008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it-IT" sz="900" dirty="0" smtClean="0"/>
              <a:t>1. Indagine sulle rappresentazioni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Comprensione del disagio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I nuovi contesti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Punti di indagine</a:t>
            </a:r>
          </a:p>
          <a:p>
            <a:pPr marL="0" indent="0">
              <a:buFont typeface="+mj-lt"/>
              <a:buNone/>
            </a:pPr>
            <a:r>
              <a:rPr lang="it-IT" sz="900" dirty="0" smtClean="0"/>
              <a:t>2. Le dimensioni della animazione della carità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animazione della «carità»: chiarimenti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animazione della «carità»: scopi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comunicativa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formativa </a:t>
            </a:r>
          </a:p>
          <a:p>
            <a:pPr marL="93663" lvl="1" indent="0">
              <a:buFont typeface="+mj-lt"/>
              <a:buNone/>
            </a:pPr>
            <a:r>
              <a:rPr lang="it-IT" sz="900" dirty="0" smtClean="0"/>
              <a:t>La carità come questione organizzativa</a:t>
            </a:r>
          </a:p>
        </p:txBody>
      </p:sp>
    </p:spTree>
    <p:extLst>
      <p:ext uri="{BB962C8B-B14F-4D97-AF65-F5344CB8AC3E}">
        <p14:creationId xmlns:p14="http://schemas.microsoft.com/office/powerpoint/2010/main" val="41213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78517" y="0"/>
            <a:ext cx="990388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3267" y="1628776"/>
            <a:ext cx="999913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0"/>
            <a:r>
              <a:rPr lang="it-IT" dirty="0"/>
              <a:t>Quinto livello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83267" y="6245225"/>
            <a:ext cx="7200900" cy="47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  <a:endParaRPr lang="it-IT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35634" y="6245225"/>
            <a:ext cx="1646767" cy="47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7DE19-6792-44C8-A36C-A670199529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2055" name="Picture 8" descr="titolo_urbaniana_i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41"/>
          <a:stretch>
            <a:fillRect/>
          </a:stretch>
        </p:blipFill>
        <p:spPr bwMode="auto">
          <a:xfrm>
            <a:off x="7692" y="1"/>
            <a:ext cx="1488017" cy="685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Rounded MT Bold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 Rounded MT Bold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075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www.lucianomeddi.eu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7CF13D-2971-4B73-887E-1473D51520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43"/>
          <a:stretch/>
        </p:blipFill>
        <p:spPr>
          <a:xfrm>
            <a:off x="5231904" y="1794305"/>
            <a:ext cx="6503948" cy="3701437"/>
          </a:xfrm>
          <a:prstGeom prst="rect">
            <a:avLst/>
          </a:prstGeom>
        </p:spPr>
      </p:pic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7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EA07A1-97AF-4C7D-B29A-6DB0DD6F593E}" type="slidenum">
              <a:rPr lang="it-IT" b="0" smtClean="0"/>
              <a:pPr eaLnBrk="1" hangingPunct="1"/>
              <a:t>1</a:t>
            </a:fld>
            <a:endParaRPr lang="it-IT" b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423592" y="1196752"/>
            <a:ext cx="3536265" cy="4896544"/>
          </a:xfrm>
          <a:noFill/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it-IT" sz="36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Animazione </a:t>
            </a:r>
            <a:br>
              <a:rPr lang="it-IT" sz="36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kern="1400" spc="-50" dirty="0" smtClean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 </a:t>
            </a:r>
            <a:r>
              <a:rPr lang="it-IT" sz="36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vita di carità nelle/delle comunità </a:t>
            </a:r>
            <a:r>
              <a:rPr lang="it-IT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8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4800" kern="1400" spc="-50" dirty="0">
                <a:solidFill>
                  <a:srgbClr val="2E74B5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don Luciano MEDDI </a:t>
            </a:r>
            <a: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all’incontro direttori </a:t>
            </a:r>
            <a:r>
              <a:rPr lang="it-IT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aritas regione Lazio. Latina 15 maggio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94" name="Segnaposto data 2"/>
          <p:cNvSpPr>
            <a:spLocks noGrp="1"/>
          </p:cNvSpPr>
          <p:nvPr>
            <p:ph type="dt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/>
              <a:t>www.lucianomeddi.eu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Comprendere </a:t>
            </a:r>
            <a:r>
              <a:rPr lang="it-IT" dirty="0"/>
              <a:t>il disagio 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Comprensione </a:t>
            </a:r>
            <a:r>
              <a:rPr lang="it-IT" sz="4000" dirty="0"/>
              <a:t>del </a:t>
            </a:r>
            <a:r>
              <a:rPr lang="it-IT" sz="4000" dirty="0" smtClean="0"/>
              <a:t>disagio pastorale</a:t>
            </a:r>
            <a:endParaRPr lang="it-IT" sz="4000" dirty="0"/>
          </a:p>
          <a:p>
            <a:pPr lvl="1"/>
            <a:r>
              <a:rPr lang="it-IT" sz="3600" dirty="0" smtClean="0"/>
              <a:t>La carità «azione» o principio di </a:t>
            </a:r>
            <a:r>
              <a:rPr lang="it-IT" sz="3600" dirty="0" err="1" smtClean="0"/>
              <a:t>riarticolazione</a:t>
            </a:r>
            <a:r>
              <a:rPr lang="it-IT" sz="3600" dirty="0" smtClean="0"/>
              <a:t> della chiesa locale e della esperienza cristiana? </a:t>
            </a:r>
          </a:p>
          <a:p>
            <a:pPr lvl="1"/>
            <a:endParaRPr lang="it-IT" sz="3600" dirty="0"/>
          </a:p>
          <a:p>
            <a:pPr marL="457200" lvl="1" indent="0">
              <a:buNone/>
            </a:pPr>
            <a:r>
              <a:rPr lang="it-IT" sz="1800" dirty="0" smtClean="0"/>
              <a:t>[Associazione </a:t>
            </a:r>
            <a:r>
              <a:rPr lang="it-IT" sz="1800" dirty="0"/>
              <a:t>Teologica Italiana, </a:t>
            </a:r>
            <a:r>
              <a:rPr lang="it-IT" sz="1800" i="1" dirty="0"/>
              <a:t>De </a:t>
            </a:r>
            <a:r>
              <a:rPr lang="it-IT" sz="1800" i="1" dirty="0" err="1"/>
              <a:t>caritate</a:t>
            </a:r>
            <a:r>
              <a:rPr lang="it-IT" sz="1800" i="1" dirty="0"/>
              <a:t> ecclesia. il Principio "amore" e la chiesa</a:t>
            </a:r>
            <a:r>
              <a:rPr lang="it-IT" sz="1800" dirty="0"/>
              <a:t>, EMP, Padova </a:t>
            </a:r>
            <a:r>
              <a:rPr lang="it-IT" sz="1800" dirty="0" smtClean="0"/>
              <a:t>1987]</a:t>
            </a:r>
          </a:p>
          <a:p>
            <a:endParaRPr lang="it-IT" sz="4000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67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Carità e </a:t>
            </a:r>
            <a:r>
              <a:rPr lang="it-IT" sz="3600" dirty="0" err="1" smtClean="0"/>
              <a:t>caritas</a:t>
            </a:r>
            <a:r>
              <a:rPr lang="it-IT" sz="3600" dirty="0" smtClean="0"/>
              <a:t> </a:t>
            </a:r>
            <a:r>
              <a:rPr lang="it-IT" sz="3200" i="1" dirty="0">
                <a:solidFill>
                  <a:srgbClr val="00B050"/>
                </a:solidFill>
              </a:rPr>
              <a:t>chiarimenti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dirty="0" smtClean="0"/>
              <a:t> </a:t>
            </a:r>
            <a:endParaRPr lang="it-IT" dirty="0"/>
          </a:p>
        </p:txBody>
      </p:sp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8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Carità e </a:t>
            </a:r>
            <a:r>
              <a:rPr lang="it-IT" dirty="0" err="1" smtClean="0"/>
              <a:t>caritas</a:t>
            </a:r>
            <a:r>
              <a:rPr lang="it-IT" dirty="0" smtClean="0"/>
              <a:t>: chiarimenti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La carità dono di Dio</a:t>
            </a:r>
          </a:p>
          <a:p>
            <a:pPr lvl="1"/>
            <a:r>
              <a:rPr lang="it-IT" dirty="0" smtClean="0"/>
              <a:t>La natura teologica della carità. </a:t>
            </a:r>
            <a:br>
              <a:rPr lang="it-IT" dirty="0" smtClean="0"/>
            </a:br>
            <a:r>
              <a:rPr lang="it-IT" dirty="0" smtClean="0"/>
              <a:t>La carità (agape) dice il nome di Dio ovvero il mistero (fondamento, direzione, energia, intelligenza, sapienza, trasformazione…) della creazione e della storia.</a:t>
            </a:r>
          </a:p>
          <a:p>
            <a:pPr lvl="1"/>
            <a:r>
              <a:rPr lang="it-IT" dirty="0" smtClean="0"/>
              <a:t>Il principio «amore» è il dono di Dio (la salvezza)</a:t>
            </a:r>
          </a:p>
          <a:p>
            <a:pPr lvl="1"/>
            <a:r>
              <a:rPr lang="it-IT" dirty="0" smtClean="0"/>
              <a:t>La dimensione carismatica della carità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9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Carità e </a:t>
            </a:r>
            <a:r>
              <a:rPr lang="it-IT" dirty="0" err="1" smtClean="0"/>
              <a:t>caritas</a:t>
            </a:r>
            <a:r>
              <a:rPr lang="it-IT" dirty="0" smtClean="0"/>
              <a:t>: chiarimenti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La </a:t>
            </a:r>
            <a:r>
              <a:rPr lang="it-IT" dirty="0" err="1" smtClean="0"/>
              <a:t>caritas</a:t>
            </a:r>
            <a:r>
              <a:rPr lang="it-IT" dirty="0" smtClean="0"/>
              <a:t> soggetto pastorale</a:t>
            </a:r>
          </a:p>
          <a:p>
            <a:pPr lvl="1"/>
            <a:r>
              <a:rPr lang="it-IT" dirty="0"/>
              <a:t>La natura pastorale della </a:t>
            </a:r>
            <a:r>
              <a:rPr lang="it-IT" dirty="0" err="1"/>
              <a:t>caritas</a:t>
            </a:r>
            <a:endParaRPr lang="it-IT" dirty="0"/>
          </a:p>
          <a:p>
            <a:pPr lvl="1"/>
            <a:r>
              <a:rPr lang="it-IT" dirty="0" smtClean="0"/>
              <a:t>Il principio antropologico: la solidarietà come principio «economico»</a:t>
            </a:r>
          </a:p>
          <a:p>
            <a:pPr lvl="1"/>
            <a:r>
              <a:rPr lang="it-IT" dirty="0"/>
              <a:t>La separazione evangelizzazione e umanizzazione</a:t>
            </a:r>
          </a:p>
          <a:p>
            <a:pPr lvl="1"/>
            <a:r>
              <a:rPr lang="it-IT" dirty="0" smtClean="0"/>
              <a:t>La collocazione della </a:t>
            </a:r>
            <a:r>
              <a:rPr lang="it-IT" dirty="0" err="1" smtClean="0"/>
              <a:t>caritas</a:t>
            </a:r>
            <a:r>
              <a:rPr lang="it-IT" dirty="0" smtClean="0"/>
              <a:t> nelle progettazioni diocesane e parrocchiali </a:t>
            </a:r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50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Carità e </a:t>
            </a:r>
            <a:r>
              <a:rPr lang="it-IT" dirty="0" err="1" smtClean="0"/>
              <a:t>caritas</a:t>
            </a:r>
            <a:r>
              <a:rPr lang="it-IT" dirty="0" smtClean="0"/>
              <a:t>: chiarimenti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Metz J.B., </a:t>
            </a:r>
            <a:r>
              <a:rPr lang="it-IT" i="1" dirty="0"/>
              <a:t>Redenzione ed emancipazione, </a:t>
            </a:r>
            <a:r>
              <a:rPr lang="it-IT" dirty="0"/>
              <a:t>in Aa. </a:t>
            </a:r>
            <a:r>
              <a:rPr lang="it-IT" dirty="0" err="1"/>
              <a:t>Vv</a:t>
            </a:r>
            <a:r>
              <a:rPr lang="it-IT" i="1" dirty="0"/>
              <a:t>., Redenzione ed emancipazione, </a:t>
            </a:r>
            <a:r>
              <a:rPr lang="it-IT" dirty="0"/>
              <a:t>Queriniana, Brescia 1975, 152-177</a:t>
            </a:r>
          </a:p>
          <a:p>
            <a:r>
              <a:rPr lang="it-IT" dirty="0" smtClean="0"/>
              <a:t>Metz </a:t>
            </a:r>
            <a:r>
              <a:rPr lang="it-IT" dirty="0"/>
              <a:t>J.B., </a:t>
            </a:r>
            <a:r>
              <a:rPr lang="it-IT" i="1" dirty="0"/>
              <a:t>Al di là della religione borghese. Discorsi sul futuro del cristianesimo, </a:t>
            </a:r>
            <a:r>
              <a:rPr lang="it-IT" dirty="0"/>
              <a:t>Queriniana, Brescia 1981 [München 1980], </a:t>
            </a:r>
          </a:p>
          <a:p>
            <a:r>
              <a:rPr lang="it-IT" dirty="0" smtClean="0"/>
              <a:t>Metz J.B., </a:t>
            </a:r>
            <a:r>
              <a:rPr lang="it-IT" i="1" dirty="0" smtClean="0"/>
              <a:t>Memoria </a:t>
            </a:r>
            <a:r>
              <a:rPr lang="it-IT" i="1" dirty="0" err="1" smtClean="0"/>
              <a:t>passionis</a:t>
            </a:r>
            <a:r>
              <a:rPr lang="it-IT" i="1" dirty="0" smtClean="0"/>
              <a:t>. Un incoraggiamento alla responsabilità universale, </a:t>
            </a:r>
            <a:r>
              <a:rPr lang="it-IT" dirty="0" smtClean="0"/>
              <a:t>in</a:t>
            </a:r>
            <a:r>
              <a:rPr lang="it-IT" i="1" dirty="0" smtClean="0"/>
              <a:t> </a:t>
            </a:r>
            <a:r>
              <a:rPr lang="it-IT" dirty="0" smtClean="0"/>
              <a:t>D. </a:t>
            </a:r>
            <a:r>
              <a:rPr lang="it-IT" dirty="0" err="1" smtClean="0"/>
              <a:t>Mieth</a:t>
            </a:r>
            <a:r>
              <a:rPr lang="it-IT" dirty="0" smtClean="0"/>
              <a:t>-E. </a:t>
            </a:r>
            <a:r>
              <a:rPr lang="it-IT" dirty="0" err="1" smtClean="0"/>
              <a:t>Schillebeeckx</a:t>
            </a:r>
            <a:r>
              <a:rPr lang="it-IT" dirty="0" smtClean="0"/>
              <a:t>-H. </a:t>
            </a:r>
            <a:r>
              <a:rPr lang="it-IT" dirty="0" err="1" smtClean="0"/>
              <a:t>Snijdewind</a:t>
            </a:r>
            <a:r>
              <a:rPr lang="it-IT" i="1" dirty="0" smtClean="0"/>
              <a:t>, Cammino e visione. Universalità e </a:t>
            </a:r>
            <a:r>
              <a:rPr lang="it-IT" i="1" dirty="0" err="1" smtClean="0"/>
              <a:t>regionalità</a:t>
            </a:r>
            <a:r>
              <a:rPr lang="it-IT" i="1" dirty="0" smtClean="0"/>
              <a:t> della teologia nel XX secolo. Scritti in onore di Rosino </a:t>
            </a:r>
            <a:r>
              <a:rPr lang="it-IT" i="1" dirty="0" err="1" smtClean="0"/>
              <a:t>Gibellini</a:t>
            </a:r>
            <a:r>
              <a:rPr lang="it-IT" i="1" dirty="0" smtClean="0"/>
              <a:t>, </a:t>
            </a:r>
            <a:r>
              <a:rPr lang="it-IT" dirty="0" smtClean="0"/>
              <a:t>Queriniana, Brescia 1996, 279-284</a:t>
            </a:r>
          </a:p>
          <a:p>
            <a:r>
              <a:rPr lang="it-IT" dirty="0"/>
              <a:t>Metz J.B., </a:t>
            </a:r>
            <a:r>
              <a:rPr lang="it-IT" i="1" dirty="0"/>
              <a:t>Proposta di programma universale del cristianesimo nell'età della globalizzazione, </a:t>
            </a:r>
            <a:r>
              <a:rPr lang="it-IT" dirty="0"/>
              <a:t>in </a:t>
            </a:r>
            <a:r>
              <a:rPr lang="it-IT" dirty="0" err="1"/>
              <a:t>Gibellini</a:t>
            </a:r>
            <a:r>
              <a:rPr lang="it-IT" dirty="0"/>
              <a:t> R. (ed.), </a:t>
            </a:r>
            <a:r>
              <a:rPr lang="it-IT" i="1" dirty="0"/>
              <a:t>Prospettive Teologiche per il XXI secolo, </a:t>
            </a:r>
            <a:r>
              <a:rPr lang="it-IT" dirty="0"/>
              <a:t>Queriniana, Brescia 2003, 389-402</a:t>
            </a:r>
          </a:p>
          <a:p>
            <a:r>
              <a:rPr lang="it-IT" dirty="0" smtClean="0"/>
              <a:t>Metz </a:t>
            </a:r>
            <a:r>
              <a:rPr lang="it-IT" dirty="0"/>
              <a:t>J.B., </a:t>
            </a:r>
            <a:r>
              <a:rPr lang="it-IT" i="1" dirty="0"/>
              <a:t>Memoria </a:t>
            </a:r>
            <a:r>
              <a:rPr lang="it-IT" i="1" dirty="0" err="1"/>
              <a:t>passionis</a:t>
            </a:r>
            <a:r>
              <a:rPr lang="it-IT" i="1" dirty="0"/>
              <a:t>. Un ricordo provocatorio nella società pluralista, </a:t>
            </a:r>
            <a:r>
              <a:rPr lang="it-IT" dirty="0"/>
              <a:t>Queriniana [</a:t>
            </a:r>
            <a:r>
              <a:rPr lang="it-IT" dirty="0" err="1"/>
              <a:t>Verlag</a:t>
            </a:r>
            <a:r>
              <a:rPr lang="it-IT" dirty="0"/>
              <a:t> </a:t>
            </a:r>
            <a:r>
              <a:rPr lang="it-IT" dirty="0" err="1"/>
              <a:t>Herder</a:t>
            </a:r>
            <a:r>
              <a:rPr lang="it-IT" dirty="0"/>
              <a:t>], Brescia [Freiburg </a:t>
            </a:r>
            <a:r>
              <a:rPr lang="it-IT" dirty="0" err="1"/>
              <a:t>imBreisgau</a:t>
            </a:r>
            <a:r>
              <a:rPr lang="it-IT" dirty="0"/>
              <a:t>] 2009 [2006], </a:t>
            </a:r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8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dimensioni dell’animazione della </a:t>
            </a:r>
            <a:r>
              <a:rPr lang="it-IT" dirty="0" err="1" smtClean="0"/>
              <a:t>carita’</a:t>
            </a:r>
            <a:r>
              <a:rPr lang="it-IT" dirty="0" smtClean="0"/>
              <a:t> </a:t>
            </a:r>
            <a:endParaRPr lang="it-IT" dirty="0"/>
          </a:p>
        </p:txBody>
      </p:sp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42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animazione della «carità»: chiarimenti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pPr lvl="1"/>
            <a:r>
              <a:rPr lang="it-IT" dirty="0" smtClean="0"/>
              <a:t>Attività complessa</a:t>
            </a:r>
          </a:p>
          <a:p>
            <a:pPr lvl="1"/>
            <a:r>
              <a:rPr lang="it-IT" dirty="0" smtClean="0"/>
              <a:t>Che deriva dai principi teologici (e non morali)</a:t>
            </a:r>
          </a:p>
          <a:p>
            <a:pPr lvl="1"/>
            <a:r>
              <a:rPr lang="it-IT" dirty="0" smtClean="0"/>
              <a:t>Ma realizzati attraverso i medium «antropologici»</a:t>
            </a:r>
          </a:p>
          <a:p>
            <a:pPr lvl="1"/>
            <a:r>
              <a:rPr lang="it-IT" dirty="0" smtClean="0"/>
              <a:t>Partendo dai chiarimenti istituzionali</a:t>
            </a:r>
          </a:p>
          <a:p>
            <a:pPr lvl="1"/>
            <a:endParaRPr lang="it-IT" dirty="0" smtClean="0"/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animazione della «carità»: </a:t>
            </a:r>
            <a:r>
              <a:rPr lang="it-IT" dirty="0" smtClean="0"/>
              <a:t>scopi 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pPr lvl="1"/>
            <a:r>
              <a:rPr lang="it-IT" dirty="0" smtClean="0"/>
              <a:t>L’incertezza istituzionale durerà a lungo…</a:t>
            </a:r>
          </a:p>
          <a:p>
            <a:pPr lvl="1"/>
            <a:r>
              <a:rPr lang="it-IT" dirty="0" smtClean="0"/>
              <a:t>Costruire alleanze trans-istituzionali</a:t>
            </a:r>
          </a:p>
          <a:p>
            <a:pPr lvl="1"/>
            <a:r>
              <a:rPr lang="it-IT" dirty="0" smtClean="0"/>
              <a:t>Qualificare i centri come centri di «animazione»</a:t>
            </a:r>
          </a:p>
          <a:p>
            <a:pPr lvl="1"/>
            <a:r>
              <a:rPr lang="it-IT" dirty="0" smtClean="0"/>
              <a:t>Chiarire le strategie</a:t>
            </a:r>
          </a:p>
          <a:p>
            <a:pPr lvl="1"/>
            <a:r>
              <a:rPr lang="it-IT" dirty="0" smtClean="0"/>
              <a:t>Abilitare i </a:t>
            </a:r>
            <a:r>
              <a:rPr lang="it-IT" dirty="0" err="1" smtClean="0"/>
              <a:t>leaders</a:t>
            </a:r>
            <a:endParaRPr lang="it-IT" dirty="0" smtClean="0"/>
          </a:p>
          <a:p>
            <a:pPr lvl="1"/>
            <a:r>
              <a:rPr lang="it-IT" dirty="0" smtClean="0"/>
              <a:t>Rendere visibili le esperienze</a:t>
            </a:r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4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animazione della «carità»: </a:t>
            </a:r>
            <a:r>
              <a:rPr lang="it-IT" dirty="0" smtClean="0"/>
              <a:t>fondamenti 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 «carità» è virtù teologale, </a:t>
            </a:r>
            <a:r>
              <a:rPr lang="it-IT" dirty="0"/>
              <a:t>atteggiamento, </a:t>
            </a:r>
            <a:r>
              <a:rPr lang="it-IT" dirty="0" smtClean="0"/>
              <a:t>progetto di vita, espressione della cultura della persona e società</a:t>
            </a:r>
          </a:p>
          <a:p>
            <a:r>
              <a:rPr lang="it-IT" dirty="0" smtClean="0"/>
              <a:t>La «</a:t>
            </a:r>
            <a:r>
              <a:rPr lang="it-IT" dirty="0" err="1" smtClean="0"/>
              <a:t>caritas</a:t>
            </a:r>
            <a:r>
              <a:rPr lang="it-IT" dirty="0" smtClean="0"/>
              <a:t>» è una organizzazione chiamata a mediare il valore della carità attraverso l’animazione</a:t>
            </a:r>
          </a:p>
          <a:p>
            <a:pPr lvl="1"/>
            <a:r>
              <a:rPr lang="it-IT" dirty="0" smtClean="0"/>
              <a:t>Dimensione di comunicazione</a:t>
            </a:r>
          </a:p>
          <a:p>
            <a:pPr lvl="1"/>
            <a:r>
              <a:rPr lang="it-IT" dirty="0" smtClean="0"/>
              <a:t>Dimensione di formazione</a:t>
            </a:r>
          </a:p>
          <a:p>
            <a:pPr lvl="1"/>
            <a:r>
              <a:rPr lang="it-IT" dirty="0" smtClean="0"/>
              <a:t>Dimensione di organizzazione</a:t>
            </a:r>
          </a:p>
          <a:p>
            <a:pPr lvl="1"/>
            <a:endParaRPr lang="it-IT" dirty="0" smtClean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3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target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La promessa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linguaggio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Gli sponsor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brand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modello (comparativo)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Comunicare è costruire significati in interazione tra due o più attori</a:t>
            </a:r>
          </a:p>
          <a:p>
            <a:r>
              <a:rPr lang="it-IT" dirty="0" smtClean="0"/>
              <a:t>In un contesto culturale e secondo i processi di interpretazione (codificazione-decodificazione)</a:t>
            </a:r>
          </a:p>
          <a:p>
            <a:r>
              <a:rPr lang="it-IT" dirty="0" smtClean="0"/>
              <a:t>Il modello della «pubblicità» è centrato sulla costruzione del consenso su un prodotto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C34F4-02C1-410C-953D-B77F6D94B61F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La carità come questione comunicativa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i="1" dirty="0"/>
              <a:t>imparare a comunicare la «carità»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2" name="Segnaposto data 3"/>
          <p:cNvSpPr>
            <a:spLocks noGrp="1"/>
          </p:cNvSpPr>
          <p:nvPr>
            <p:ph type="dt" sz="half" idx="10"/>
          </p:nvPr>
        </p:nvSpPr>
        <p:spPr>
          <a:xfrm>
            <a:off x="1775519" y="6245225"/>
            <a:ext cx="7008648" cy="476250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it-IT" sz="1400" b="1" smtClean="0">
                <a:solidFill>
                  <a:schemeClr val="tx1"/>
                </a:solidFill>
              </a:rPr>
              <a:t>www.lucianomeddi.eu</a:t>
            </a:r>
            <a:endParaRPr lang="it-IT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9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Episodi che fanno pensare  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i="1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Evangelii</a:t>
            </a:r>
            <a: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it-IT" sz="2000" i="1" dirty="0" err="1" smtClean="0">
                <a:solidFill>
                  <a:srgbClr val="000000"/>
                </a:solidFill>
                <a:latin typeface="Tahoma" panose="020B0604030504040204" pitchFamily="34" charset="0"/>
              </a:rPr>
              <a:t>gaudium</a:t>
            </a:r>
            <a: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 24</a:t>
            </a:r>
          </a:p>
          <a:p>
            <a:r>
              <a:rPr lang="it-IT" sz="2000" i="1" dirty="0" smtClean="0">
                <a:solidFill>
                  <a:srgbClr val="000000"/>
                </a:solidFill>
                <a:latin typeface="Tahoma" panose="020B0604030504040204" pitchFamily="34" charset="0"/>
              </a:rPr>
              <a:t>Prendere </a:t>
            </a:r>
            <a:r>
              <a:rPr lang="it-IT" sz="2000" i="1" dirty="0">
                <a:solidFill>
                  <a:srgbClr val="000000"/>
                </a:solidFill>
                <a:latin typeface="Tahoma" panose="020B0604030504040204" pitchFamily="34" charset="0"/>
              </a:rPr>
              <a:t>l’iniziativa, coinvolgersi, accompagnare, fruttificare e festeggiare</a:t>
            </a:r>
            <a:endParaRPr lang="it-IT" sz="20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it-IT" sz="2000" smtClean="0">
                <a:solidFill>
                  <a:srgbClr val="000000"/>
                </a:solidFill>
                <a:latin typeface="Tahoma" panose="020B0604030504040204" pitchFamily="34" charset="0"/>
              </a:rPr>
              <a:t>La 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Chiesa “in uscita” è la comunità di discepoli missionari che prendono l’iniziativa, che si coinvolgono, che accompagnano, che fruttificano e festeggiano. “</a:t>
            </a:r>
            <a:r>
              <a:rPr lang="it-IT" sz="2000" i="1" dirty="0" err="1">
                <a:solidFill>
                  <a:srgbClr val="000000"/>
                </a:solidFill>
                <a:latin typeface="Tahoma" panose="020B0604030504040204" pitchFamily="34" charset="0"/>
              </a:rPr>
              <a:t>Primerear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 – prendere l’iniziativa”: vogliate scusarmi per questo neologismo. La comunità evangelizzatrice sperimenta che il Signore ha preso l’iniziativa, l’ha preceduta nell’amore (</a:t>
            </a:r>
            <a:r>
              <a:rPr lang="it-IT" sz="2000" dirty="0" err="1">
                <a:solidFill>
                  <a:srgbClr val="000000"/>
                </a:solidFill>
                <a:latin typeface="Tahoma" panose="020B0604030504040204" pitchFamily="34" charset="0"/>
              </a:rPr>
              <a:t>cfr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 </a:t>
            </a:r>
            <a:r>
              <a:rPr lang="it-IT" sz="2000" i="1" dirty="0">
                <a:solidFill>
                  <a:srgbClr val="000000"/>
                </a:solidFill>
                <a:latin typeface="Tahoma" panose="020B0604030504040204" pitchFamily="34" charset="0"/>
              </a:rPr>
              <a:t>1 </a:t>
            </a:r>
            <a:r>
              <a:rPr lang="it-IT" sz="2000" i="1" dirty="0" err="1">
                <a:solidFill>
                  <a:srgbClr val="000000"/>
                </a:solidFill>
                <a:latin typeface="Tahoma" panose="020B0604030504040204" pitchFamily="34" charset="0"/>
              </a:rPr>
              <a:t>Gv</a:t>
            </a:r>
            <a:r>
              <a:rPr lang="it-IT" sz="2000" dirty="0">
                <a:solidFill>
                  <a:srgbClr val="000000"/>
                </a:solidFill>
                <a:latin typeface="Tahoma" panose="020B0604030504040204" pitchFamily="34" charset="0"/>
              </a:rPr>
              <a:t> 4,10), e per questo essa sa fare il primo passo, sa prendere l’iniziativa senza paura, andare incontro, cercare i lontani e arrivare agli incroci delle strade per invitare gli esclusi. Vive un desiderio inesauribile di offrire misericordia, frutto dell’aver sperimentato l’infinita misericordia del Padre e la sua forza diffusiva. Osiamo un po’ di più di prendere l’iniziativa</a:t>
            </a:r>
            <a:r>
              <a:rPr lang="it-IT" sz="2000" dirty="0" smtClean="0">
                <a:solidFill>
                  <a:srgbClr val="000000"/>
                </a:solidFill>
                <a:latin typeface="Tahoma" panose="020B0604030504040204" pitchFamily="34" charset="0"/>
              </a:rPr>
              <a:t>!</a:t>
            </a:r>
            <a:endParaRPr lang="it-IT" sz="20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carità come questione </a:t>
            </a:r>
            <a:r>
              <a:rPr lang="it-IT" dirty="0" smtClean="0"/>
              <a:t>comunicativa</a:t>
            </a:r>
            <a:br>
              <a:rPr lang="it-IT" dirty="0" smtClean="0"/>
            </a:br>
            <a:r>
              <a:rPr lang="it-IT" i="1" dirty="0" smtClean="0"/>
              <a:t>imparare a comunicare la «carità»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Il target</a:t>
            </a:r>
          </a:p>
          <a:p>
            <a:pPr lvl="1"/>
            <a:r>
              <a:rPr lang="it-IT" b="1" dirty="0" smtClean="0"/>
              <a:t>Generale: la carità è un capitolo della cultura (e della politica) a prescindere dal fatto religioso; principio ed energia antropologica</a:t>
            </a:r>
          </a:p>
          <a:p>
            <a:pPr lvl="1"/>
            <a:r>
              <a:rPr lang="it-IT" b="1" dirty="0" smtClean="0"/>
              <a:t>Specifico: la carità ti realizza </a:t>
            </a:r>
          </a:p>
          <a:p>
            <a:r>
              <a:rPr lang="it-IT" b="1" dirty="0" smtClean="0"/>
              <a:t>La promessa</a:t>
            </a:r>
          </a:p>
          <a:p>
            <a:pPr lvl="1"/>
            <a:r>
              <a:rPr lang="it-IT" b="1" dirty="0" smtClean="0"/>
              <a:t>Diminuire il conflitto sociale, autorealizzazione, energia di vita; collaborare alla costruzione del mondo, sentirsi collaboratori di Dio</a:t>
            </a:r>
          </a:p>
          <a:p>
            <a:r>
              <a:rPr lang="it-IT" b="1" dirty="0" smtClean="0"/>
              <a:t>Il linguaggio</a:t>
            </a:r>
          </a:p>
          <a:p>
            <a:pPr lvl="1"/>
            <a:r>
              <a:rPr lang="it-IT" b="1" dirty="0" smtClean="0"/>
              <a:t>Emotivo o riflessivo? Mistico</a:t>
            </a:r>
          </a:p>
          <a:p>
            <a:r>
              <a:rPr lang="it-IT" dirty="0" smtClean="0"/>
              <a:t>Gli sponsor</a:t>
            </a:r>
          </a:p>
          <a:p>
            <a:r>
              <a:rPr lang="it-IT" dirty="0" smtClean="0"/>
              <a:t>Il brand</a:t>
            </a:r>
          </a:p>
          <a:p>
            <a:r>
              <a:rPr lang="it-IT" dirty="0" smtClean="0"/>
              <a:t>Il modello (comparativo)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6599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carità come questione </a:t>
            </a:r>
            <a:r>
              <a:rPr lang="it-IT" dirty="0" smtClean="0"/>
              <a:t>comunicativa</a:t>
            </a:r>
            <a:br>
              <a:rPr lang="it-IT" dirty="0" smtClean="0"/>
            </a:br>
            <a:r>
              <a:rPr lang="it-IT" i="1" dirty="0"/>
              <a:t>imparare a comunicare la «carità»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Il target</a:t>
            </a:r>
          </a:p>
          <a:p>
            <a:r>
              <a:rPr lang="it-IT" dirty="0" smtClean="0"/>
              <a:t>La promessa</a:t>
            </a:r>
          </a:p>
          <a:p>
            <a:r>
              <a:rPr lang="it-IT" dirty="0" smtClean="0"/>
              <a:t>Il linguaggio</a:t>
            </a:r>
          </a:p>
          <a:p>
            <a:r>
              <a:rPr lang="it-IT" b="1" dirty="0" smtClean="0"/>
              <a:t>Gli sponsor</a:t>
            </a:r>
          </a:p>
          <a:p>
            <a:pPr lvl="1"/>
            <a:r>
              <a:rPr lang="it-IT" b="1" dirty="0" smtClean="0"/>
              <a:t>La persona della porta accanto</a:t>
            </a:r>
          </a:p>
          <a:p>
            <a:pPr lvl="1"/>
            <a:r>
              <a:rPr lang="it-IT" b="1" dirty="0" smtClean="0"/>
              <a:t>Le vittime che si riscattano</a:t>
            </a:r>
          </a:p>
          <a:p>
            <a:pPr lvl="1"/>
            <a:r>
              <a:rPr lang="it-IT" b="1" dirty="0" smtClean="0"/>
              <a:t>I gruppi associativi «senza etichetta»</a:t>
            </a:r>
          </a:p>
          <a:p>
            <a:r>
              <a:rPr lang="it-IT" b="1" dirty="0" smtClean="0"/>
              <a:t>Il brand</a:t>
            </a:r>
          </a:p>
          <a:p>
            <a:pPr lvl="1"/>
            <a:r>
              <a:rPr lang="it-IT" b="1" dirty="0" smtClean="0"/>
              <a:t>L’insieme delle realtà positive trans-</a:t>
            </a:r>
            <a:r>
              <a:rPr lang="it-IT" b="1" dirty="0" err="1" smtClean="0"/>
              <a:t>identitare</a:t>
            </a:r>
            <a:r>
              <a:rPr lang="it-IT" b="1" dirty="0" smtClean="0"/>
              <a:t> (alleanze solidali)</a:t>
            </a:r>
          </a:p>
          <a:p>
            <a:r>
              <a:rPr lang="it-IT" b="1" dirty="0" smtClean="0"/>
              <a:t>Il modello comunicativo (comparativo)</a:t>
            </a:r>
          </a:p>
          <a:p>
            <a:pPr lvl="1"/>
            <a:r>
              <a:rPr lang="it-IT" b="1" dirty="0" smtClean="0"/>
              <a:t>Cosa succede senza la carità?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27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La carità cuore della «mistagogia»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La mistagogia cuore della iniziazione e formazione cristiana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L’esercizio della carità come sviluppo di competenze: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Apprendere la carità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400" dirty="0" smtClean="0"/>
              <a:t>Esperienza e riflessività</a:t>
            </a:r>
            <a:endParaRPr lang="it-IT" sz="24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Formare è un insieme di azioni attraverso cui la persona o i gruppi acquistano capacità di autorealizzazione</a:t>
            </a:r>
          </a:p>
          <a:p>
            <a:r>
              <a:rPr lang="it-IT" dirty="0" smtClean="0"/>
              <a:t>La formazione è comporta da apprendimenti per imitazione, per esercizio e di riflessività «emotiva»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2"/>
                </a:solidFill>
              </a:rPr>
              <a:t>La carità come questione </a:t>
            </a:r>
            <a:r>
              <a:rPr lang="it-IT" dirty="0" smtClean="0">
                <a:solidFill>
                  <a:schemeClr val="tx2"/>
                </a:solidFill>
              </a:rPr>
              <a:t>formativa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i="1" dirty="0" smtClean="0">
                <a:solidFill>
                  <a:schemeClr val="tx2"/>
                </a:solidFill>
              </a:rPr>
              <a:t>La «carità» scopo formativo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1775519" y="6245225"/>
            <a:ext cx="7008648" cy="476250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it-IT" sz="1400" b="1" smtClean="0">
                <a:solidFill>
                  <a:schemeClr val="tx1"/>
                </a:solidFill>
              </a:rPr>
              <a:t>www.lucianomeddi.eu</a:t>
            </a:r>
            <a:endParaRPr lang="it-IT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74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carità come questione </a:t>
            </a:r>
            <a:r>
              <a:rPr lang="it-IT" dirty="0" smtClean="0"/>
              <a:t>formativa</a:t>
            </a:r>
            <a:br>
              <a:rPr lang="it-IT" dirty="0" smtClean="0"/>
            </a:br>
            <a:r>
              <a:rPr lang="it-IT" i="1" kern="1200" dirty="0">
                <a:solidFill>
                  <a:srgbClr val="1F497D"/>
                </a:solidFill>
              </a:rPr>
              <a:t>La «carità» scopo formativo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/>
              <a:t>La carità cuore della «mistagogia»</a:t>
            </a:r>
          </a:p>
          <a:p>
            <a:pPr lvl="1"/>
            <a:r>
              <a:rPr lang="it-IT" b="1" dirty="0" smtClean="0"/>
              <a:t>Formare significa sviluppare competenze attraverso esercizi e sperimentazioni</a:t>
            </a:r>
          </a:p>
          <a:p>
            <a:pPr lvl="1"/>
            <a:r>
              <a:rPr lang="it-IT" b="1" dirty="0" smtClean="0"/>
              <a:t>Nell’orizzonte di una chiara motivazione</a:t>
            </a:r>
          </a:p>
          <a:p>
            <a:r>
              <a:rPr lang="it-IT" b="1" dirty="0" smtClean="0"/>
              <a:t>La mistagogia cuore della iniziazione e formazione cristiana</a:t>
            </a:r>
          </a:p>
          <a:p>
            <a:pPr lvl="1"/>
            <a:r>
              <a:rPr lang="it-IT" b="1" dirty="0" smtClean="0"/>
              <a:t>La carità oggetto di fede e non conseguenza della fede</a:t>
            </a:r>
          </a:p>
          <a:p>
            <a:pPr lvl="1"/>
            <a:r>
              <a:rPr lang="it-IT" b="1" dirty="0" smtClean="0"/>
              <a:t>Costringere la pastorale iniziatica a costruirsi sulla carità, scopo della IC e della vocazione cristiana</a:t>
            </a:r>
          </a:p>
          <a:p>
            <a:pPr lvl="1"/>
            <a:r>
              <a:rPr lang="it-IT" b="1" dirty="0" smtClean="0"/>
              <a:t>Riformulare i tempi e i luoghi della IC e di tutta la formazione cristiana</a:t>
            </a:r>
          </a:p>
          <a:p>
            <a:pPr lvl="1"/>
            <a:r>
              <a:rPr lang="it-IT" b="1" dirty="0" smtClean="0"/>
              <a:t>Da capitolo a finalità degli itinerari </a:t>
            </a:r>
          </a:p>
          <a:p>
            <a:r>
              <a:rPr lang="it-IT" dirty="0"/>
              <a:t>Apprendere la carità, dono dello Spirito</a:t>
            </a:r>
          </a:p>
          <a:p>
            <a:r>
              <a:rPr lang="it-IT" dirty="0" smtClean="0"/>
              <a:t>L’esercizio della carità come sviluppo di competenze </a:t>
            </a:r>
          </a:p>
          <a:p>
            <a:r>
              <a:rPr lang="it-IT" dirty="0" smtClean="0"/>
              <a:t>Esperienza e riflessività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9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carità come questione </a:t>
            </a:r>
            <a:r>
              <a:rPr lang="it-IT" dirty="0" smtClean="0"/>
              <a:t>formativa</a:t>
            </a:r>
            <a:br>
              <a:rPr lang="it-IT" dirty="0" smtClean="0"/>
            </a:br>
            <a:r>
              <a:rPr lang="it-IT" i="1" kern="1200" dirty="0">
                <a:solidFill>
                  <a:srgbClr val="1F497D"/>
                </a:solidFill>
              </a:rPr>
              <a:t>La «carità» scopo formativo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La carità cuore della «mistagogia»</a:t>
            </a:r>
          </a:p>
          <a:p>
            <a:r>
              <a:rPr lang="it-IT" dirty="0" smtClean="0"/>
              <a:t>La mistagogia cuore della iniziazione e formazione cristiana</a:t>
            </a:r>
          </a:p>
          <a:p>
            <a:r>
              <a:rPr lang="it-IT" b="1" dirty="0"/>
              <a:t>Apprendere la carità, dono dello Spirito</a:t>
            </a:r>
          </a:p>
          <a:p>
            <a:pPr lvl="1"/>
            <a:r>
              <a:rPr lang="it-IT" b="1" dirty="0" smtClean="0"/>
              <a:t>Questione di scelta e non di dovere (il giovane ricco)</a:t>
            </a:r>
          </a:p>
          <a:p>
            <a:pPr lvl="1"/>
            <a:r>
              <a:rPr lang="it-IT" b="1" dirty="0" smtClean="0"/>
              <a:t>Per </a:t>
            </a:r>
            <a:r>
              <a:rPr lang="it-IT" b="1" dirty="0"/>
              <a:t>imitazione</a:t>
            </a:r>
          </a:p>
          <a:p>
            <a:pPr lvl="1"/>
            <a:r>
              <a:rPr lang="it-IT" b="1" dirty="0"/>
              <a:t>Per esercizio</a:t>
            </a:r>
          </a:p>
          <a:p>
            <a:r>
              <a:rPr lang="it-IT" b="1" dirty="0" smtClean="0"/>
              <a:t>L’esercizio della carità come sviluppo di competenze</a:t>
            </a:r>
          </a:p>
          <a:p>
            <a:pPr lvl="1"/>
            <a:r>
              <a:rPr lang="it-IT" b="1" dirty="0" smtClean="0"/>
              <a:t>Superare la paura di coinvolgersi</a:t>
            </a:r>
          </a:p>
          <a:p>
            <a:pPr lvl="1"/>
            <a:r>
              <a:rPr lang="it-IT" b="1" dirty="0" smtClean="0"/>
              <a:t>Imparare a sostenere una «relazione di aiuto»</a:t>
            </a:r>
          </a:p>
          <a:p>
            <a:pPr lvl="1"/>
            <a:r>
              <a:rPr lang="it-IT" b="1" dirty="0" smtClean="0"/>
              <a:t>Dare continuità al servizio agli ultimi</a:t>
            </a:r>
          </a:p>
          <a:p>
            <a:r>
              <a:rPr lang="it-IT" b="1" dirty="0" smtClean="0"/>
              <a:t>Esperienza e riflessività</a:t>
            </a:r>
          </a:p>
          <a:p>
            <a:pPr lvl="1"/>
            <a:r>
              <a:rPr lang="it-IT" b="1" dirty="0" smtClean="0"/>
              <a:t>Imparare facendo: offerta di </a:t>
            </a:r>
            <a:r>
              <a:rPr lang="it-IT" b="1" i="1" dirty="0" err="1" smtClean="0"/>
              <a:t>stages</a:t>
            </a:r>
            <a:r>
              <a:rPr lang="it-IT" b="1" i="1" dirty="0" smtClean="0"/>
              <a:t> </a:t>
            </a:r>
            <a:r>
              <a:rPr lang="it-IT" b="1" dirty="0" smtClean="0"/>
              <a:t>nelle diverse età e tipologie di destinatari</a:t>
            </a:r>
            <a:endParaRPr lang="it-IT" b="1" i="1" dirty="0" smtClean="0"/>
          </a:p>
          <a:p>
            <a:pPr lvl="1"/>
            <a:r>
              <a:rPr lang="it-IT" b="1" dirty="0" smtClean="0"/>
              <a:t>Riflettere sull’esperienza (a livello emotivo, motivazionale, operativo-progettuale)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977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Oltre l’anno liturgico: progettare secondo i bisogni di salvezza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Nuove figure? (gli animatori)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Carità come identità (la rete spirituale)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Il decentramento della carità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Caritas e </a:t>
            </a:r>
            <a:r>
              <a:rPr lang="it-IT" sz="2400" dirty="0" err="1" smtClean="0"/>
              <a:t>caritas</a:t>
            </a:r>
            <a:r>
              <a:rPr lang="it-IT" sz="2400" dirty="0" smtClean="0"/>
              <a:t> (movimenti)</a:t>
            </a:r>
            <a:endParaRPr lang="it-IT" sz="24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L’organizzazione (pastorale) si deve centrare sulla soluzione di bisogni (imperativi) pastorali, altrimenti rimane amministrazione sacramentale</a:t>
            </a:r>
          </a:p>
          <a:p>
            <a:r>
              <a:rPr lang="it-IT" dirty="0" smtClean="0"/>
              <a:t>In modo particolare si devono risolvere i temi dei soggetti e delle risorse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La </a:t>
            </a:r>
            <a:r>
              <a:rPr lang="it-IT" dirty="0">
                <a:solidFill>
                  <a:schemeClr val="tx2"/>
                </a:solidFill>
              </a:rPr>
              <a:t>carità come questione </a:t>
            </a:r>
            <a:r>
              <a:rPr lang="it-IT" dirty="0" smtClean="0">
                <a:solidFill>
                  <a:schemeClr val="tx2"/>
                </a:solidFill>
              </a:rPr>
              <a:t>organizzativa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i="1" dirty="0" smtClean="0">
                <a:solidFill>
                  <a:schemeClr val="tx2"/>
                </a:solidFill>
              </a:rPr>
              <a:t>i centri di animazione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1775519" y="6245225"/>
            <a:ext cx="7008648" cy="476250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it-IT" sz="1400" b="1" smtClean="0">
                <a:solidFill>
                  <a:schemeClr val="tx1"/>
                </a:solidFill>
              </a:rPr>
              <a:t>www.lucianomeddi.eu</a:t>
            </a:r>
            <a:endParaRPr lang="it-IT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23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/>
              <a:t>carità come questione </a:t>
            </a:r>
            <a:r>
              <a:rPr lang="it-IT" dirty="0" smtClean="0"/>
              <a:t>organizzativa</a:t>
            </a:r>
            <a:br>
              <a:rPr lang="it-IT" dirty="0" smtClean="0"/>
            </a:br>
            <a:r>
              <a:rPr lang="it-IT" i="1" kern="1200" dirty="0">
                <a:solidFill>
                  <a:srgbClr val="1F497D"/>
                </a:solidFill>
              </a:rPr>
              <a:t>i centri di animazione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/>
              <a:t>Oltre l’anno liturgico: progettare secondo i bisogni di salvezza</a:t>
            </a:r>
          </a:p>
          <a:p>
            <a:r>
              <a:rPr lang="it-IT" b="1" dirty="0"/>
              <a:t>Nuove figure? (gli animatori</a:t>
            </a:r>
            <a:r>
              <a:rPr lang="it-IT" b="1" dirty="0" smtClean="0"/>
              <a:t>)</a:t>
            </a:r>
          </a:p>
          <a:p>
            <a:pPr marL="857250" lvl="1" indent="-457200"/>
            <a:r>
              <a:rPr lang="it-IT" b="1" dirty="0"/>
              <a:t>Dagli operatori agli </a:t>
            </a:r>
            <a:r>
              <a:rPr lang="it-IT" b="1" dirty="0" smtClean="0"/>
              <a:t>animatori della carità in contesto</a:t>
            </a:r>
            <a:endParaRPr lang="it-IT" b="1" dirty="0"/>
          </a:p>
          <a:p>
            <a:pPr marL="857250" lvl="1" indent="-457200"/>
            <a:r>
              <a:rPr lang="it-IT" b="1" dirty="0" smtClean="0"/>
              <a:t>Capaci di rispondere alla domanda: come si fa?, e abilitare a fare</a:t>
            </a:r>
          </a:p>
          <a:p>
            <a:pPr marL="857250" lvl="1" indent="-457200"/>
            <a:r>
              <a:rPr lang="it-IT" b="1" dirty="0" smtClean="0"/>
              <a:t>Non lasciarsi delegare! (almeno un po’)</a:t>
            </a:r>
            <a:endParaRPr lang="it-IT" dirty="0"/>
          </a:p>
          <a:p>
            <a:r>
              <a:rPr lang="it-IT" b="1" dirty="0"/>
              <a:t>Carità come identità (la rete spirituale</a:t>
            </a:r>
            <a:r>
              <a:rPr lang="it-IT" b="1" dirty="0" smtClean="0"/>
              <a:t>)</a:t>
            </a:r>
          </a:p>
          <a:p>
            <a:pPr lvl="1"/>
            <a:r>
              <a:rPr lang="it-IT" b="1" dirty="0" smtClean="0"/>
              <a:t>Raccogliere tutti coloro che desiderano vivere il volontariato</a:t>
            </a:r>
          </a:p>
          <a:p>
            <a:pPr lvl="1"/>
            <a:r>
              <a:rPr lang="it-IT" b="1" dirty="0" smtClean="0"/>
              <a:t>Collaborazione «cercata» con le risorse del territorio</a:t>
            </a:r>
          </a:p>
          <a:p>
            <a:pPr lvl="1"/>
            <a:r>
              <a:rPr lang="it-IT" b="1" dirty="0" smtClean="0"/>
              <a:t>I «</a:t>
            </a:r>
            <a:r>
              <a:rPr lang="it-IT" b="1" dirty="0"/>
              <a:t>movimenti </a:t>
            </a:r>
            <a:r>
              <a:rPr lang="it-IT" b="1" dirty="0" smtClean="0"/>
              <a:t>popolari» di diverso genere</a:t>
            </a:r>
            <a:endParaRPr lang="it-IT" b="1" dirty="0"/>
          </a:p>
          <a:p>
            <a:r>
              <a:rPr lang="it-IT" dirty="0"/>
              <a:t>Il decentramento della carità </a:t>
            </a:r>
          </a:p>
          <a:p>
            <a:r>
              <a:rPr lang="it-IT" dirty="0"/>
              <a:t>Caritas e </a:t>
            </a:r>
            <a:r>
              <a:rPr lang="it-IT" dirty="0" err="1"/>
              <a:t>caritas</a:t>
            </a:r>
            <a:r>
              <a:rPr lang="it-IT" dirty="0"/>
              <a:t> (movimenti)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872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/>
              <a:t>carità come questione </a:t>
            </a:r>
            <a:r>
              <a:rPr lang="it-IT" dirty="0" smtClean="0"/>
              <a:t>organizzativa</a:t>
            </a:r>
            <a:br>
              <a:rPr lang="it-IT" dirty="0" smtClean="0"/>
            </a:br>
            <a:r>
              <a:rPr lang="it-IT" i="1" kern="1200" dirty="0">
                <a:solidFill>
                  <a:srgbClr val="1F497D"/>
                </a:solidFill>
              </a:rPr>
              <a:t>i centri di animazione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Oltre l’anno liturgico: progettare secondo i bisogni di salvezza</a:t>
            </a:r>
          </a:p>
          <a:p>
            <a:r>
              <a:rPr lang="it-IT" sz="2400" dirty="0"/>
              <a:t>Nuove figure? (gli animatori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Carità </a:t>
            </a:r>
            <a:r>
              <a:rPr lang="it-IT" sz="2400" dirty="0"/>
              <a:t>come identità (la rete spirituale</a:t>
            </a:r>
            <a:r>
              <a:rPr lang="it-IT" sz="2400" dirty="0" smtClean="0"/>
              <a:t>)</a:t>
            </a:r>
          </a:p>
          <a:p>
            <a:r>
              <a:rPr lang="it-IT" b="1" dirty="0" smtClean="0"/>
              <a:t>Il </a:t>
            </a:r>
            <a:r>
              <a:rPr lang="it-IT" b="1" dirty="0"/>
              <a:t>decentramento della carità </a:t>
            </a:r>
            <a:endParaRPr lang="it-IT" b="1" dirty="0" smtClean="0"/>
          </a:p>
          <a:p>
            <a:pPr lvl="1"/>
            <a:r>
              <a:rPr lang="it-IT" b="1" dirty="0" smtClean="0"/>
              <a:t>Il centro </a:t>
            </a:r>
            <a:r>
              <a:rPr lang="it-IT" b="1" dirty="0" err="1" smtClean="0"/>
              <a:t>caritas</a:t>
            </a:r>
            <a:r>
              <a:rPr lang="it-IT" b="1" dirty="0" smtClean="0"/>
              <a:t> come «centro» sussidiario</a:t>
            </a:r>
          </a:p>
          <a:p>
            <a:pPr lvl="1"/>
            <a:r>
              <a:rPr lang="it-IT" b="1" dirty="0" smtClean="0"/>
              <a:t>Attivazione di «osservatori» territoriali</a:t>
            </a:r>
            <a:endParaRPr lang="it-IT" b="1" dirty="0"/>
          </a:p>
          <a:p>
            <a:r>
              <a:rPr lang="it-IT" b="1" dirty="0"/>
              <a:t>Caritas e </a:t>
            </a:r>
            <a:r>
              <a:rPr lang="it-IT" b="1" dirty="0" err="1"/>
              <a:t>caritas</a:t>
            </a:r>
            <a:r>
              <a:rPr lang="it-IT" b="1" dirty="0"/>
              <a:t> (</a:t>
            </a:r>
            <a:r>
              <a:rPr lang="it-IT" b="1" dirty="0" smtClean="0"/>
              <a:t>movimenti)</a:t>
            </a:r>
          </a:p>
          <a:p>
            <a:pPr lvl="1"/>
            <a:r>
              <a:rPr lang="it-IT" b="1" dirty="0" smtClean="0"/>
              <a:t>l’esercizio ecclesiale appartiene al Vescovo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www.lucianomeddi.eu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BC34F4-02C1-410C-953D-B77F6D94B61F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910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Tesi  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La «Animazione alla </a:t>
            </a:r>
            <a:r>
              <a:rPr lang="it-IT" dirty="0"/>
              <a:t>vita di carità nelle/delle </a:t>
            </a:r>
            <a:r>
              <a:rPr lang="it-IT" dirty="0" smtClean="0"/>
              <a:t>comunità» è resa difficile </a:t>
            </a:r>
          </a:p>
          <a:p>
            <a:pPr lvl="1"/>
            <a:r>
              <a:rPr lang="it-IT" dirty="0" smtClean="0"/>
              <a:t>Dalla rappresentazione concettuale della «carità»</a:t>
            </a:r>
          </a:p>
          <a:p>
            <a:pPr lvl="1"/>
            <a:r>
              <a:rPr lang="it-IT" dirty="0"/>
              <a:t>D</a:t>
            </a:r>
            <a:r>
              <a:rPr lang="it-IT" dirty="0" smtClean="0"/>
              <a:t>al sistema comunicativo-formativo proprio della comunità cristiane</a:t>
            </a:r>
          </a:p>
          <a:p>
            <a:pPr lvl="1"/>
            <a:r>
              <a:rPr lang="it-IT" dirty="0" smtClean="0"/>
              <a:t>Dal sistema dei servizi offerti-proposti dalle </a:t>
            </a:r>
            <a:r>
              <a:rPr lang="it-IT" dirty="0" err="1" smtClean="0"/>
              <a:t>caritas</a:t>
            </a:r>
            <a:endParaRPr lang="it-IT" dirty="0" smtClean="0"/>
          </a:p>
          <a:p>
            <a:r>
              <a:rPr lang="it-IT" i="1" dirty="0" smtClean="0"/>
              <a:t>Ma soprattutto dalla mancanza di qualificazione dei quadri intermedi </a:t>
            </a:r>
            <a:r>
              <a:rPr lang="it-IT" dirty="0" smtClean="0"/>
              <a:t>(da operatori ad animatori)</a:t>
            </a:r>
            <a:endParaRPr lang="it-IT" i="1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20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Episodi che fanno pensare  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/>
              <a:t>Mimmo Lucano, migliaia in sala per il suo arrivo alla Sapienza: cori e applausi per il sindaco sospeso</a:t>
            </a:r>
          </a:p>
          <a:p>
            <a:r>
              <a:rPr lang="it-IT" b="1" dirty="0"/>
              <a:t>Il Vaticano ridà luce agli abusivi: blitz del cardinale nel palazzo occupato</a:t>
            </a:r>
          </a:p>
          <a:p>
            <a:r>
              <a:rPr lang="it-IT" b="1" dirty="0"/>
              <a:t>“Fate leva sulla rabbia del quartiere”, Simone zittisce </a:t>
            </a:r>
            <a:r>
              <a:rPr lang="it-IT" b="1" dirty="0" smtClean="0"/>
              <a:t>Casa </a:t>
            </a:r>
            <a:r>
              <a:rPr lang="it-IT" b="1" dirty="0" err="1" smtClean="0"/>
              <a:t>Pound</a:t>
            </a:r>
            <a:r>
              <a:rPr lang="it-IT" b="1" dirty="0" smtClean="0"/>
              <a:t> </a:t>
            </a:r>
            <a:r>
              <a:rPr lang="it-IT" b="1" dirty="0"/>
              <a:t>e difende i </a:t>
            </a:r>
            <a:r>
              <a:rPr lang="it-IT" b="1" dirty="0" smtClean="0"/>
              <a:t>rom</a:t>
            </a:r>
          </a:p>
          <a:p>
            <a:r>
              <a:rPr lang="it-IT" b="1" dirty="0"/>
              <a:t>La sindaca Raggi a Casal Bruciato rompe l’assedio razzista contro la famiglia rom…Insieme alla prima cittadina, il direttore della Caritas e il vescovo </a:t>
            </a:r>
            <a:r>
              <a:rPr lang="it-IT" b="1" dirty="0" smtClean="0"/>
              <a:t>ausiliario</a:t>
            </a:r>
          </a:p>
          <a:p>
            <a:r>
              <a:rPr lang="it-IT" b="1"/>
              <a:t>Il Papa convoca giovani economisti e imprenditori ad Assisi: «Un patto per cambiare l'economia</a:t>
            </a:r>
            <a:r>
              <a:rPr lang="it-IT" b="1" smtClean="0"/>
              <a:t>»</a:t>
            </a:r>
            <a:endParaRPr lang="it-IT" b="1" dirty="0" smtClean="0"/>
          </a:p>
          <a:p>
            <a:r>
              <a:rPr lang="it-IT" b="1" dirty="0" smtClean="0"/>
              <a:t>Il </a:t>
            </a:r>
            <a:r>
              <a:rPr lang="it-IT" b="1" dirty="0"/>
              <a:t>discorso di Greta </a:t>
            </a:r>
            <a:r>
              <a:rPr lang="it-IT" b="1" dirty="0" err="1"/>
              <a:t>Thunberg</a:t>
            </a:r>
            <a:r>
              <a:rPr lang="it-IT" b="1" dirty="0"/>
              <a:t> per il clima che tutti dovremmo ascoltare</a:t>
            </a:r>
          </a:p>
          <a:p>
            <a:endParaRPr lang="it-IT" b="1" dirty="0"/>
          </a:p>
          <a:p>
            <a:endParaRPr lang="it-IT" b="1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2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Tesi  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La «Animazione alla </a:t>
            </a:r>
            <a:r>
              <a:rPr lang="it-IT" dirty="0"/>
              <a:t>vita di carità nelle/delle </a:t>
            </a:r>
            <a:r>
              <a:rPr lang="it-IT" dirty="0" smtClean="0"/>
              <a:t>comunità» è resa difficile: </a:t>
            </a:r>
          </a:p>
          <a:p>
            <a:pPr lvl="1"/>
            <a:r>
              <a:rPr lang="it-IT" dirty="0" smtClean="0"/>
              <a:t>Dalla rappresentazione concettuale della «carità»</a:t>
            </a:r>
          </a:p>
          <a:p>
            <a:pPr lvl="1"/>
            <a:r>
              <a:rPr lang="it-IT" dirty="0"/>
              <a:t>D</a:t>
            </a:r>
            <a:r>
              <a:rPr lang="it-IT" dirty="0" smtClean="0"/>
              <a:t>al sistema formativo proprio della comunità cristiane</a:t>
            </a:r>
          </a:p>
          <a:p>
            <a:pPr lvl="1"/>
            <a:r>
              <a:rPr lang="it-IT" dirty="0" smtClean="0"/>
              <a:t>Dalla identità e sistema dei servizi offerti-proposti dalle </a:t>
            </a:r>
            <a:r>
              <a:rPr lang="it-IT" dirty="0" err="1" smtClean="0"/>
              <a:t>caritas</a:t>
            </a:r>
            <a:endParaRPr lang="it-IT" dirty="0" smtClean="0"/>
          </a:p>
          <a:p>
            <a:r>
              <a:rPr lang="it-IT" i="1" dirty="0" smtClean="0"/>
              <a:t>Ma soprattutto dalla non qualificazione dei quadri intermedi </a:t>
            </a:r>
            <a:r>
              <a:rPr lang="it-IT" dirty="0" smtClean="0"/>
              <a:t>(da operatori ad animatori)</a:t>
            </a:r>
            <a:endParaRPr lang="it-IT" i="1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19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Passaggi  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Comprensione del </a:t>
            </a:r>
            <a:r>
              <a:rPr lang="it-IT" dirty="0" smtClean="0"/>
              <a:t>disagio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Carità </a:t>
            </a:r>
            <a:r>
              <a:rPr lang="it-IT" dirty="0"/>
              <a:t>e </a:t>
            </a:r>
            <a:r>
              <a:rPr lang="it-IT" dirty="0" err="1"/>
              <a:t>caritas</a:t>
            </a:r>
            <a:r>
              <a:rPr lang="it-IT" dirty="0"/>
              <a:t>: chiarimenti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Le dimensioni della animazione della carità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La </a:t>
            </a:r>
            <a:r>
              <a:rPr lang="it-IT" dirty="0"/>
              <a:t>animazione della «carità»: chiarimenti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/>
              <a:t>La animazione della «carità»: scopi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La carità come questione comunicativa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/>
              <a:t>La carità come questione formativa 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dirty="0" smtClean="0"/>
              <a:t>La carità come questione organizzativa</a:t>
            </a:r>
          </a:p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16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comprendere il disagio </a:t>
            </a:r>
            <a:br>
              <a:rPr lang="it-IT" sz="3600" dirty="0" smtClean="0"/>
            </a:br>
            <a:r>
              <a:rPr lang="it-IT" sz="3200" i="1" dirty="0">
                <a:solidFill>
                  <a:srgbClr val="00B050"/>
                </a:solidFill>
              </a:rPr>
              <a:t>Indagine sulle rappresentazioni </a:t>
            </a:r>
            <a:r>
              <a:rPr lang="it-IT" dirty="0" smtClean="0"/>
              <a:t> </a:t>
            </a:r>
            <a:endParaRPr lang="it-IT" dirty="0"/>
          </a:p>
        </p:txBody>
      </p:sp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66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Comprendere il disagio 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«"</a:t>
            </a:r>
            <a:r>
              <a:rPr lang="it-IT" dirty="0"/>
              <a:t>come mai è così difficile affidarci a questo mistero</a:t>
            </a:r>
            <a:r>
              <a:rPr lang="it-IT" dirty="0" smtClean="0"/>
              <a:t>?... É </a:t>
            </a:r>
            <a:r>
              <a:rPr lang="it-IT" dirty="0"/>
              <a:t>forse perché siamo «cattivi»? O perché siamo «malati»? Forse </a:t>
            </a:r>
            <a:r>
              <a:rPr lang="it-IT" dirty="0" err="1"/>
              <a:t>é</a:t>
            </a:r>
            <a:r>
              <a:rPr lang="it-IT" dirty="0"/>
              <a:t> soltanto perché siamo fragili, feriti, confusi, </a:t>
            </a:r>
            <a:r>
              <a:rPr lang="it-IT" dirty="0" err="1"/>
              <a:t>piú</a:t>
            </a:r>
            <a:r>
              <a:rPr lang="it-IT" dirty="0"/>
              <a:t> che in altre epoche perché l’</a:t>
            </a:r>
            <a:r>
              <a:rPr lang="it-IT" dirty="0" err="1"/>
              <a:t>instabilitá</a:t>
            </a:r>
            <a:r>
              <a:rPr lang="it-IT" dirty="0"/>
              <a:t> che ci circonda </a:t>
            </a:r>
            <a:r>
              <a:rPr lang="it-IT" dirty="0" err="1"/>
              <a:t>é</a:t>
            </a:r>
            <a:r>
              <a:rPr lang="it-IT" dirty="0"/>
              <a:t> in aumento e sembra si voglia fare a meno di punti di riferimento, almeno di quelli </a:t>
            </a:r>
            <a:r>
              <a:rPr lang="it-IT" dirty="0" err="1"/>
              <a:t>piü</a:t>
            </a:r>
            <a:r>
              <a:rPr lang="it-IT" dirty="0"/>
              <a:t> solidi</a:t>
            </a:r>
            <a:r>
              <a:rPr lang="it-IT" dirty="0" smtClean="0"/>
              <a:t>?»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000" dirty="0"/>
              <a:t>F. </a:t>
            </a:r>
            <a:r>
              <a:rPr lang="it-IT" sz="2000" dirty="0" err="1"/>
              <a:t>Imoda</a:t>
            </a:r>
            <a:r>
              <a:rPr lang="it-IT" sz="2000" dirty="0"/>
              <a:t>, </a:t>
            </a:r>
            <a:r>
              <a:rPr lang="it-IT" sz="2000" i="1" dirty="0"/>
              <a:t>Introduzione</a:t>
            </a:r>
            <a:r>
              <a:rPr lang="it-IT" sz="2000" dirty="0"/>
              <a:t>, </a:t>
            </a:r>
            <a:r>
              <a:rPr lang="it-IT" sz="2000" dirty="0" smtClean="0"/>
              <a:t>in A</a:t>
            </a:r>
            <a:r>
              <a:rPr lang="it-IT" sz="2000" dirty="0"/>
              <a:t>. </a:t>
            </a:r>
            <a:r>
              <a:rPr lang="it-IT" sz="2000" dirty="0" err="1"/>
              <a:t>Cencini</a:t>
            </a:r>
            <a:r>
              <a:rPr lang="it-IT" sz="2000" dirty="0"/>
              <a:t>-A. Manenti, </a:t>
            </a:r>
            <a:r>
              <a:rPr lang="it-IT" sz="2000" i="1" dirty="0"/>
              <a:t>Psicologia e teologia</a:t>
            </a:r>
            <a:r>
              <a:rPr lang="it-IT" sz="2000" dirty="0"/>
              <a:t>, EDB, Bologna </a:t>
            </a:r>
            <a:r>
              <a:rPr lang="it-IT" sz="2000" dirty="0" smtClean="0"/>
              <a:t>2015,7-8.</a:t>
            </a:r>
            <a:endParaRPr lang="it-IT" sz="2000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4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Comprendere il disagio 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it-IT" dirty="0"/>
              <a:t>I nuovi contesti</a:t>
            </a:r>
          </a:p>
          <a:p>
            <a:pPr lvl="1"/>
            <a:r>
              <a:rPr lang="it-IT" dirty="0" smtClean="0"/>
              <a:t>La tradizionale forma di egoismo dell’uomo</a:t>
            </a:r>
          </a:p>
          <a:p>
            <a:pPr lvl="1"/>
            <a:r>
              <a:rPr lang="it-IT" dirty="0" smtClean="0"/>
              <a:t>Il buonismo come pericolo culturale e meccanismo di difesa (la guerra tra poveri)</a:t>
            </a:r>
          </a:p>
          <a:p>
            <a:pPr lvl="1"/>
            <a:r>
              <a:rPr lang="it-IT" b="1" dirty="0" smtClean="0"/>
              <a:t>La politica vuole impadronirsi dell’assistenza per motivi di consenso</a:t>
            </a:r>
          </a:p>
          <a:p>
            <a:pPr lvl="1"/>
            <a:r>
              <a:rPr lang="it-IT" dirty="0" smtClean="0"/>
              <a:t>Una carità «semplificata» e povera di dottrina economica e politica</a:t>
            </a:r>
          </a:p>
          <a:p>
            <a:pPr lvl="1"/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9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Comprendere </a:t>
            </a:r>
            <a:r>
              <a:rPr lang="it-IT" dirty="0"/>
              <a:t>il disagio 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2063552" y="1628776"/>
            <a:ext cx="9518848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Fenomenologia del disagio </a:t>
            </a:r>
          </a:p>
          <a:p>
            <a:pPr lvl="1"/>
            <a:r>
              <a:rPr lang="it-IT" dirty="0" smtClean="0"/>
              <a:t>Pochi operatori: poco futuro per la «</a:t>
            </a:r>
            <a:r>
              <a:rPr lang="it-IT" dirty="0" err="1" smtClean="0"/>
              <a:t>càritas</a:t>
            </a:r>
            <a:r>
              <a:rPr lang="it-IT" dirty="0" smtClean="0"/>
              <a:t>»</a:t>
            </a:r>
          </a:p>
          <a:p>
            <a:pPr lvl="1"/>
            <a:r>
              <a:rPr lang="it-IT" dirty="0" smtClean="0"/>
              <a:t>Poca rispondenza da parte dei battezzati</a:t>
            </a:r>
          </a:p>
          <a:p>
            <a:pPr lvl="1"/>
            <a:r>
              <a:rPr lang="it-IT" dirty="0" smtClean="0"/>
              <a:t>Poca incidenza nella cultura italiana: «poca carità»</a:t>
            </a:r>
          </a:p>
          <a:p>
            <a:pPr lvl="1"/>
            <a:r>
              <a:rPr lang="it-IT" dirty="0" smtClean="0"/>
              <a:t>Poco supporto istituzionale: «poca pastorale della carità»</a:t>
            </a:r>
            <a:endParaRPr lang="it-IT" dirty="0"/>
          </a:p>
        </p:txBody>
      </p:sp>
      <p:sp>
        <p:nvSpPr>
          <p:cNvPr id="12294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mtClean="0"/>
              <a:t>www.lucianomeddi.eu</a:t>
            </a:r>
            <a:endParaRPr lang="it-IT"/>
          </a:p>
        </p:txBody>
      </p:sp>
      <p:sp>
        <p:nvSpPr>
          <p:cNvPr id="1229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7EA07A1-97AF-4C7D-B29A-6DB0DD6F593E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3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di_puu">
  <a:themeElements>
    <a:clrScheme name="meddi_pu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di_puu">
      <a:majorFont>
        <a:latin typeface="Arial Rounded MT Bol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ddi_pu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di_pu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di_pu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meddi_puu</Template>
  <TotalTime>3805</TotalTime>
  <Words>1626</Words>
  <Application>Microsoft Office PowerPoint</Application>
  <PresentationFormat>Widescreen</PresentationFormat>
  <Paragraphs>265</Paragraphs>
  <Slides>28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28</vt:i4>
      </vt:variant>
    </vt:vector>
  </HeadingPairs>
  <TitlesOfParts>
    <vt:vector size="37" baseType="lpstr">
      <vt:lpstr>Arial</vt:lpstr>
      <vt:lpstr>Arial Rounded MT Bold</vt:lpstr>
      <vt:lpstr>Britannic Bold</vt:lpstr>
      <vt:lpstr>Calibri</vt:lpstr>
      <vt:lpstr>Cambria</vt:lpstr>
      <vt:lpstr>Tahoma</vt:lpstr>
      <vt:lpstr>Times New Roman</vt:lpstr>
      <vt:lpstr>meddi_puu</vt:lpstr>
      <vt:lpstr>Personalizza struttura</vt:lpstr>
      <vt:lpstr>Animazione  alla vita di carità nelle/delle comunità   intervento di don Luciano MEDDI  all’incontro direttori Caritas regione Lazio. Latina 15 maggio</vt:lpstr>
      <vt:lpstr>Episodi che fanno pensare  </vt:lpstr>
      <vt:lpstr>Episodi che fanno pensare  </vt:lpstr>
      <vt:lpstr>Tesi  </vt:lpstr>
      <vt:lpstr>Passaggi  </vt:lpstr>
      <vt:lpstr>comprendere il disagio  Indagine sulle rappresentazioni  </vt:lpstr>
      <vt:lpstr>Comprendere il disagio </vt:lpstr>
      <vt:lpstr>Comprendere il disagio </vt:lpstr>
      <vt:lpstr>Comprendere il disagio </vt:lpstr>
      <vt:lpstr>Comprendere il disagio </vt:lpstr>
      <vt:lpstr>Carità e caritas chiarimenti  </vt:lpstr>
      <vt:lpstr>Carità e caritas: chiarimenti</vt:lpstr>
      <vt:lpstr>Carità e caritas: chiarimenti</vt:lpstr>
      <vt:lpstr>Carità e caritas: chiarimenti</vt:lpstr>
      <vt:lpstr>Le dimensioni dell’animazione della carita’ </vt:lpstr>
      <vt:lpstr>La animazione della «carità»: chiarimenti</vt:lpstr>
      <vt:lpstr>La animazione della «carità»: scopi </vt:lpstr>
      <vt:lpstr>La animazione della «carità»: fondamenti </vt:lpstr>
      <vt:lpstr>La carità come questione comunicativa imparare a comunicare la «carità»</vt:lpstr>
      <vt:lpstr>La carità come questione comunicativa imparare a comunicare la «carità»</vt:lpstr>
      <vt:lpstr>La carità come questione comunicativa imparare a comunicare la «carità»</vt:lpstr>
      <vt:lpstr>La carità come questione formativa La «carità» scopo formativo </vt:lpstr>
      <vt:lpstr>La carità come questione formativa La «carità» scopo formativo </vt:lpstr>
      <vt:lpstr>La carità come questione formativa La «carità» scopo formativo </vt:lpstr>
      <vt:lpstr>La carità come questione organizzativa i centri di animazione</vt:lpstr>
      <vt:lpstr>La carità come questione organizzativa i centri di animazione</vt:lpstr>
      <vt:lpstr>La carità come questione organizzativa i centri di animazione</vt:lpstr>
      <vt:lpstr>Tesi  </vt:lpstr>
    </vt:vector>
  </TitlesOfParts>
  <Company>AESP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Catechesi missionaria</dc:title>
  <dc:creator>TT</dc:creator>
  <cp:lastModifiedBy>luciano meddi</cp:lastModifiedBy>
  <cp:revision>299</cp:revision>
  <cp:lastPrinted>2019-05-08T08:23:20Z</cp:lastPrinted>
  <dcterms:created xsi:type="dcterms:W3CDTF">2009-10-15T15:20:50Z</dcterms:created>
  <dcterms:modified xsi:type="dcterms:W3CDTF">2019-05-15T03:53:33Z</dcterms:modified>
</cp:coreProperties>
</file>